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Nunito"/>
      <p:regular r:id="rId27"/>
      <p:bold r:id="rId28"/>
      <p:italic r:id="rId29"/>
      <p:boldItalic r:id="rId30"/>
    </p:embeddedFont>
    <p:embeddedFont>
      <p:font typeface="Amatic SC"/>
      <p:regular r:id="rId31"/>
      <p:bold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gGfBoKsBqQDb9mRg3g6icwvOlB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AmaticSC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e830d37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7e830d37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6cd6457f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76cd6457f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6cd6457f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76cd6457f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6cd6457f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76cd6457f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cd6457f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76cd6457f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6cd6457f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76cd6457f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6cd6457f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76cd6457f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6cd6457f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76cd6457f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cd6457f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76cd6457f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2fea7f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882fea7f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e5b8dc4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6e5b8dc4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6cd6457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76cd6457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6cd6457f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76cd6457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6cd6457f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76cd6457f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6cd6457f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76cd6457f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6cd6457f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76cd6457f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cd6457f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76cd6457f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5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5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5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5"/>
            <p:cNvGrpSpPr/>
            <p:nvPr/>
          </p:nvGrpSpPr>
          <p:grpSpPr>
            <a:xfrm>
              <a:off x="7952723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23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4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4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14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1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14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1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1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1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1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1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1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1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1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1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1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1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1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1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1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1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1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1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1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1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14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7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1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14" name="Google Shape;114;p11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15" name="Google Shape;115;p1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11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1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1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1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235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1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1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12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3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5.jp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7e830d379b_0_10"/>
          <p:cNvPicPr preferRelativeResize="0"/>
          <p:nvPr/>
        </p:nvPicPr>
        <p:blipFill rotWithShape="1">
          <a:blip r:embed="rId3">
            <a:alphaModFix amt="12000"/>
          </a:blip>
          <a:srcRect b="8447" l="1688" r="17122" t="1210"/>
          <a:stretch/>
        </p:blipFill>
        <p:spPr>
          <a:xfrm>
            <a:off x="0" y="12450"/>
            <a:ext cx="4682626" cy="51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7e830d379b_0_10"/>
          <p:cNvSpPr txBox="1"/>
          <p:nvPr/>
        </p:nvSpPr>
        <p:spPr>
          <a:xfrm>
            <a:off x="1646700" y="743900"/>
            <a:ext cx="58506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pt-BR" sz="15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DAECT</a:t>
            </a:r>
            <a:endParaRPr b="1" i="0" sz="150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79" name="Google Shape;279;g7e830d379b_0_10"/>
          <p:cNvSpPr txBox="1"/>
          <p:nvPr/>
        </p:nvSpPr>
        <p:spPr>
          <a:xfrm>
            <a:off x="1401600" y="3316925"/>
            <a:ext cx="6340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500" u="none" cap="none" strike="noStrike">
                <a:solidFill>
                  <a:srgbClr val="FFFF00"/>
                </a:solidFill>
                <a:latin typeface="Amatic SC"/>
                <a:ea typeface="Amatic SC"/>
                <a:cs typeface="Amatic SC"/>
                <a:sym typeface="Amatic SC"/>
              </a:rPr>
              <a:t>DIRETÓRIO ACADÊMICO DA ESCOLA DE CIÊNCIAS E TECNOLOGIA DA UFRN</a:t>
            </a:r>
            <a:endParaRPr b="0" i="0" sz="2500" u="none" cap="none" strike="noStrike">
              <a:solidFill>
                <a:srgbClr val="FFFF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500" u="none" cap="none" strike="noStrike">
                <a:solidFill>
                  <a:srgbClr val="FFFF00"/>
                </a:solidFill>
                <a:latin typeface="Amatic SC"/>
                <a:ea typeface="Amatic SC"/>
                <a:cs typeface="Amatic SC"/>
                <a:sym typeface="Amatic SC"/>
              </a:rPr>
              <a:t>2020</a:t>
            </a:r>
            <a:r>
              <a:rPr lang="pt-BR" sz="2500">
                <a:solidFill>
                  <a:srgbClr val="FFFF00"/>
                </a:solidFill>
                <a:latin typeface="Amatic SC"/>
                <a:ea typeface="Amatic SC"/>
                <a:cs typeface="Amatic SC"/>
                <a:sym typeface="Amatic SC"/>
              </a:rPr>
              <a:t>/2021</a:t>
            </a:r>
            <a:endParaRPr b="0" i="0" sz="2500" u="none" cap="none" strike="noStrike">
              <a:solidFill>
                <a:srgbClr val="FFFF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0" name="Google Shape;280;g7e830d379b_0_10"/>
          <p:cNvSpPr txBox="1"/>
          <p:nvPr/>
        </p:nvSpPr>
        <p:spPr>
          <a:xfrm>
            <a:off x="2135600" y="2648100"/>
            <a:ext cx="58506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pt-BR" sz="5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Gestão Organizar &amp; Agir</a:t>
            </a:r>
            <a:endParaRPr b="1" i="0" sz="50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81" name="Google Shape;281;g7e830d379b_0_10"/>
          <p:cNvPicPr preferRelativeResize="0"/>
          <p:nvPr/>
        </p:nvPicPr>
        <p:blipFill rotWithShape="1">
          <a:blip r:embed="rId3">
            <a:alphaModFix amt="12000"/>
          </a:blip>
          <a:srcRect b="8447" l="1689" r="-1690" t="1210"/>
          <a:stretch/>
        </p:blipFill>
        <p:spPr>
          <a:xfrm>
            <a:off x="4682625" y="16975"/>
            <a:ext cx="5767400" cy="5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7e830d379b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25" y="4179825"/>
            <a:ext cx="1719450" cy="8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7e830d379b_0_10"/>
          <p:cNvPicPr preferRelativeResize="0"/>
          <p:nvPr/>
        </p:nvPicPr>
        <p:blipFill rotWithShape="1">
          <a:blip r:embed="rId5">
            <a:alphaModFix/>
          </a:blip>
          <a:srcRect b="24975" l="0" r="0" t="0"/>
          <a:stretch/>
        </p:blipFill>
        <p:spPr>
          <a:xfrm>
            <a:off x="6811800" y="4006250"/>
            <a:ext cx="2484600" cy="9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6cd6457fa_0_105"/>
          <p:cNvSpPr txBox="1"/>
          <p:nvPr/>
        </p:nvSpPr>
        <p:spPr>
          <a:xfrm>
            <a:off x="446175" y="18972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diretoria de finanças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0" name="Google Shape;360;g76cd6457fa_0_105"/>
          <p:cNvSpPr txBox="1"/>
          <p:nvPr/>
        </p:nvSpPr>
        <p:spPr>
          <a:xfrm>
            <a:off x="2854400" y="4129850"/>
            <a:ext cx="345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GEÓRGIA</a:t>
            </a: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LOPES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1ª SECRETÁRIA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g76cd6457fa_0_105"/>
          <p:cNvSpPr txBox="1"/>
          <p:nvPr/>
        </p:nvSpPr>
        <p:spPr>
          <a:xfrm>
            <a:off x="371975" y="4129850"/>
            <a:ext cx="285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SARAH OLIVEIRA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DIRETORA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2" name="Google Shape;362;g76cd6457fa_0_105"/>
          <p:cNvPicPr preferRelativeResize="0"/>
          <p:nvPr/>
        </p:nvPicPr>
        <p:blipFill rotWithShape="1">
          <a:blip r:embed="rId3">
            <a:alphaModFix/>
          </a:blip>
          <a:srcRect b="0" l="7672" r="10185" t="0"/>
          <a:stretch/>
        </p:blipFill>
        <p:spPr>
          <a:xfrm>
            <a:off x="519749" y="1210725"/>
            <a:ext cx="2397800" cy="29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76cd6457fa_0_105"/>
          <p:cNvPicPr preferRelativeResize="0"/>
          <p:nvPr/>
        </p:nvPicPr>
        <p:blipFill rotWithShape="1">
          <a:blip r:embed="rId4">
            <a:alphaModFix/>
          </a:blip>
          <a:srcRect b="0" l="20394" r="0" t="18988"/>
          <a:stretch/>
        </p:blipFill>
        <p:spPr>
          <a:xfrm>
            <a:off x="6242925" y="1210725"/>
            <a:ext cx="2151341" cy="29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76cd6457fa_0_105"/>
          <p:cNvPicPr preferRelativeResize="0"/>
          <p:nvPr/>
        </p:nvPicPr>
        <p:blipFill rotWithShape="1">
          <a:blip r:embed="rId5">
            <a:alphaModFix/>
          </a:blip>
          <a:srcRect b="29153" l="0" r="0" t="1382"/>
          <a:stretch/>
        </p:blipFill>
        <p:spPr>
          <a:xfrm>
            <a:off x="3358950" y="1210725"/>
            <a:ext cx="2397789" cy="2919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76cd6457fa_0_105"/>
          <p:cNvSpPr txBox="1"/>
          <p:nvPr/>
        </p:nvSpPr>
        <p:spPr>
          <a:xfrm>
            <a:off x="5666150" y="4129850"/>
            <a:ext cx="345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MIKAEL </a:t>
            </a: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MEDEIROS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2º </a:t>
            </a: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SECRETÁRIO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6cd6457fa_0_93"/>
          <p:cNvSpPr txBox="1"/>
          <p:nvPr/>
        </p:nvSpPr>
        <p:spPr>
          <a:xfrm>
            <a:off x="446175" y="18972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diretoria de assuntos acadêmicos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71" name="Google Shape;371;g76cd6457fa_0_93"/>
          <p:cNvSpPr txBox="1"/>
          <p:nvPr/>
        </p:nvSpPr>
        <p:spPr>
          <a:xfrm>
            <a:off x="3146700" y="4185575"/>
            <a:ext cx="285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RUTYANNE ARAÚJO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1ª SECRETARIA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g76cd6457fa_0_93"/>
          <p:cNvSpPr txBox="1"/>
          <p:nvPr/>
        </p:nvSpPr>
        <p:spPr>
          <a:xfrm>
            <a:off x="5917400" y="4185575"/>
            <a:ext cx="240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ENELYN NAYA</a:t>
            </a: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2ª SECRETARIA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g76cd6457fa_0_93"/>
          <p:cNvSpPr txBox="1"/>
          <p:nvPr/>
        </p:nvSpPr>
        <p:spPr>
          <a:xfrm>
            <a:off x="656850" y="4185575"/>
            <a:ext cx="2409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VANESSA DAMASCENO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DIRETORA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4" name="Google Shape;374;g76cd6457fa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50" y="1177326"/>
            <a:ext cx="2233175" cy="297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76cd6457fa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225" y="1176000"/>
            <a:ext cx="2409300" cy="301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76cd6457fa_0_93"/>
          <p:cNvPicPr preferRelativeResize="0"/>
          <p:nvPr/>
        </p:nvPicPr>
        <p:blipFill rotWithShape="1">
          <a:blip r:embed="rId5">
            <a:alphaModFix/>
          </a:blip>
          <a:srcRect b="6007" l="0" r="0" t="18136"/>
          <a:stretch/>
        </p:blipFill>
        <p:spPr>
          <a:xfrm>
            <a:off x="6069800" y="1160275"/>
            <a:ext cx="2233175" cy="30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cd6457fa_0_49"/>
          <p:cNvSpPr txBox="1"/>
          <p:nvPr/>
        </p:nvSpPr>
        <p:spPr>
          <a:xfrm>
            <a:off x="446175" y="18972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diretoria de comunicação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82" name="Google Shape;382;g76cd6457fa_0_49"/>
          <p:cNvSpPr txBox="1"/>
          <p:nvPr/>
        </p:nvSpPr>
        <p:spPr>
          <a:xfrm>
            <a:off x="2381900" y="4379175"/>
            <a:ext cx="285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LETICIA FERREIRA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1ª SECRETARIA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g76cd6457fa_0_49"/>
          <p:cNvSpPr txBox="1"/>
          <p:nvPr/>
        </p:nvSpPr>
        <p:spPr>
          <a:xfrm>
            <a:off x="3568225" y="4379175"/>
            <a:ext cx="345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MOAB MOAM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DIRETOR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4" name="Google Shape;384;g76cd6457fa_0_49"/>
          <p:cNvPicPr preferRelativeResize="0"/>
          <p:nvPr/>
        </p:nvPicPr>
        <p:blipFill rotWithShape="1">
          <a:blip r:embed="rId3">
            <a:alphaModFix/>
          </a:blip>
          <a:srcRect b="0" l="0" r="0" t="21550"/>
          <a:stretch/>
        </p:blipFill>
        <p:spPr>
          <a:xfrm>
            <a:off x="2999800" y="1090175"/>
            <a:ext cx="3144407" cy="328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6cd6457fa_0_134"/>
          <p:cNvSpPr txBox="1"/>
          <p:nvPr/>
        </p:nvSpPr>
        <p:spPr>
          <a:xfrm>
            <a:off x="446175" y="18972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diretoria de esportes e lazer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90" name="Google Shape;390;g76cd6457fa_0_134"/>
          <p:cNvSpPr txBox="1"/>
          <p:nvPr/>
        </p:nvSpPr>
        <p:spPr>
          <a:xfrm>
            <a:off x="2887675" y="4246225"/>
            <a:ext cx="285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CINTIA NUNES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2ª SECRETARIA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g76cd6457fa_0_134"/>
          <p:cNvSpPr txBox="1"/>
          <p:nvPr/>
        </p:nvSpPr>
        <p:spPr>
          <a:xfrm>
            <a:off x="4088225" y="4246225"/>
            <a:ext cx="345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MAIRA BRITO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DIRETORA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g76cd6457fa_0_134"/>
          <p:cNvSpPr txBox="1"/>
          <p:nvPr/>
        </p:nvSpPr>
        <p:spPr>
          <a:xfrm>
            <a:off x="1237625" y="4246225"/>
            <a:ext cx="285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IASMIM SPINOLA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1ª SECRETARIA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3" name="Google Shape;393;g76cd6457fa_0_134"/>
          <p:cNvPicPr preferRelativeResize="0"/>
          <p:nvPr/>
        </p:nvPicPr>
        <p:blipFill rotWithShape="1">
          <a:blip r:embed="rId3">
            <a:alphaModFix/>
          </a:blip>
          <a:srcRect b="0" l="0" r="0" t="23797"/>
          <a:stretch/>
        </p:blipFill>
        <p:spPr>
          <a:xfrm>
            <a:off x="2887675" y="1090650"/>
            <a:ext cx="3105752" cy="3155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cd6457fa_0_58"/>
          <p:cNvSpPr txBox="1"/>
          <p:nvPr/>
        </p:nvSpPr>
        <p:spPr>
          <a:xfrm>
            <a:off x="446175" y="18972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LOCALIZAÇÃO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99" name="Google Shape;399;g76cd6457fa_0_58"/>
          <p:cNvSpPr txBox="1"/>
          <p:nvPr/>
        </p:nvSpPr>
        <p:spPr>
          <a:xfrm>
            <a:off x="782500" y="1158325"/>
            <a:ext cx="72618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📍ECT/UFRN - Piso 1 (em frente à sala 1).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sz="1200">
              <a:solidFill>
                <a:srgbClr val="262626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sz="1200">
              <a:solidFill>
                <a:srgbClr val="262626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0" name="Google Shape;400;g76cd6457fa_0_58"/>
          <p:cNvPicPr preferRelativeResize="0"/>
          <p:nvPr/>
        </p:nvPicPr>
        <p:blipFill rotWithShape="1">
          <a:blip r:embed="rId3">
            <a:alphaModFix/>
          </a:blip>
          <a:srcRect b="0" l="0" r="62877" t="0"/>
          <a:stretch/>
        </p:blipFill>
        <p:spPr>
          <a:xfrm>
            <a:off x="1009650" y="1710800"/>
            <a:ext cx="2590801" cy="28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76cd6457fa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775" y="632075"/>
            <a:ext cx="2590799" cy="3454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6cd6457fa_0_111"/>
          <p:cNvSpPr txBox="1"/>
          <p:nvPr/>
        </p:nvSpPr>
        <p:spPr>
          <a:xfrm>
            <a:off x="446175" y="18972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Lembretes do daect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07" name="Google Shape;407;g76cd6457fa_0_111"/>
          <p:cNvSpPr txBox="1"/>
          <p:nvPr/>
        </p:nvSpPr>
        <p:spPr>
          <a:xfrm>
            <a:off x="782500" y="1158325"/>
            <a:ext cx="72618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sz="1200">
              <a:solidFill>
                <a:srgbClr val="262626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sz="1200">
              <a:solidFill>
                <a:srgbClr val="262626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g76cd6457fa_0_111"/>
          <p:cNvSpPr txBox="1"/>
          <p:nvPr/>
        </p:nvSpPr>
        <p:spPr>
          <a:xfrm>
            <a:off x="596775" y="1158325"/>
            <a:ext cx="432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pt-B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Horários da sala: M4 ATÉ O N1, de segunda a sexta.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pt-B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micro-ondas está disponível para todos os alunos. Nos horários entre 10h30 </a:t>
            </a:r>
            <a:r>
              <a:rPr lang="pt-B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às</a:t>
            </a:r>
            <a:r>
              <a:rPr lang="pt-B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13h30 para almoço e 17h30 a 19h00 para o jantar, lembrando que se for fazer pipoca tem que deixar um pouquinho com a gente rs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pt-B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sempre confiram nossas redes sociais!!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" name="Google Shape;409;g76cd6457fa_0_111"/>
          <p:cNvPicPr preferRelativeResize="0"/>
          <p:nvPr/>
        </p:nvPicPr>
        <p:blipFill rotWithShape="1">
          <a:blip r:embed="rId3">
            <a:alphaModFix/>
          </a:blip>
          <a:srcRect b="39262" l="9641" r="69255" t="17883"/>
          <a:stretch/>
        </p:blipFill>
        <p:spPr>
          <a:xfrm>
            <a:off x="5885550" y="942100"/>
            <a:ext cx="1914025" cy="29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6cd6457fa_0_118"/>
          <p:cNvSpPr txBox="1"/>
          <p:nvPr/>
        </p:nvSpPr>
        <p:spPr>
          <a:xfrm>
            <a:off x="446175" y="18972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Lembrete mais importante!!!!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15" name="Google Shape;415;g76cd6457fa_0_118"/>
          <p:cNvSpPr txBox="1"/>
          <p:nvPr/>
        </p:nvSpPr>
        <p:spPr>
          <a:xfrm>
            <a:off x="782500" y="1158325"/>
            <a:ext cx="72618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sz="1200">
              <a:solidFill>
                <a:srgbClr val="262626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sz="1200">
              <a:solidFill>
                <a:srgbClr val="262626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76cd6457fa_0_118"/>
          <p:cNvSpPr txBox="1"/>
          <p:nvPr/>
        </p:nvSpPr>
        <p:spPr>
          <a:xfrm>
            <a:off x="624875" y="1059950"/>
            <a:ext cx="73434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Você pode nos procurar para qualquer dúvida referente a ECT/UFRN, estamos aqui para ajudar e/ou orientar a resolver seu problema da melhor forma!! 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g76cd6457fa_0_118"/>
          <p:cNvSpPr txBox="1"/>
          <p:nvPr/>
        </p:nvSpPr>
        <p:spPr>
          <a:xfrm>
            <a:off x="2515975" y="4536200"/>
            <a:ext cx="2751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8" name="Google Shape;418;g76cd6457fa_0_118"/>
          <p:cNvPicPr preferRelativeResize="0"/>
          <p:nvPr/>
        </p:nvPicPr>
        <p:blipFill rotWithShape="1">
          <a:blip r:embed="rId3">
            <a:alphaModFix/>
          </a:blip>
          <a:srcRect b="27496" l="17307" r="20944" t="24347"/>
          <a:stretch/>
        </p:blipFill>
        <p:spPr>
          <a:xfrm>
            <a:off x="218100" y="2101325"/>
            <a:ext cx="4067801" cy="23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76cd6457fa_0_118"/>
          <p:cNvPicPr preferRelativeResize="0"/>
          <p:nvPr/>
        </p:nvPicPr>
        <p:blipFill rotWithShape="1">
          <a:blip r:embed="rId4">
            <a:alphaModFix/>
          </a:blip>
          <a:srcRect b="32284" l="14388" r="22115" t="24606"/>
          <a:stretch/>
        </p:blipFill>
        <p:spPr>
          <a:xfrm>
            <a:off x="4352475" y="2101325"/>
            <a:ext cx="4613515" cy="234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6cd6457fa_0_69"/>
          <p:cNvSpPr txBox="1"/>
          <p:nvPr>
            <p:ph idx="4294967295" type="subTitle"/>
          </p:nvPr>
        </p:nvSpPr>
        <p:spPr>
          <a:xfrm>
            <a:off x="545900" y="1363188"/>
            <a:ext cx="56484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E-MAIL: organizareagirdaect@gmail.com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INSTAGRAM: @daect.ufrn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Siga-nos também: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TWITTER: @daect_ufrn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FACEBOOK: DAECT - Organizar e Agir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5" name="Google Shape;425;g76cd6457fa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5225" y="3882250"/>
            <a:ext cx="2631749" cy="12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76cd6457fa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5228" y="3882250"/>
            <a:ext cx="961497" cy="11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76cd6457fa_0_69"/>
          <p:cNvSpPr txBox="1"/>
          <p:nvPr/>
        </p:nvSpPr>
        <p:spPr>
          <a:xfrm>
            <a:off x="236725" y="147575"/>
            <a:ext cx="72618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CONTATO DAECT 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28" name="Google Shape;428;g76cd6457fa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625" y="1084175"/>
            <a:ext cx="2795525" cy="25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76cd6457fa_0_69"/>
          <p:cNvSpPr txBox="1"/>
          <p:nvPr/>
        </p:nvSpPr>
        <p:spPr>
          <a:xfrm>
            <a:off x="432925" y="997800"/>
            <a:ext cx="6071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ANOTEM OU TIREM FOTO!!</a:t>
            </a:r>
            <a:endParaRPr sz="30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882fea7fda_0_1"/>
          <p:cNvPicPr preferRelativeResize="0"/>
          <p:nvPr/>
        </p:nvPicPr>
        <p:blipFill rotWithShape="1">
          <a:blip r:embed="rId3">
            <a:alphaModFix amt="12000"/>
          </a:blip>
          <a:srcRect b="8447" l="1688" r="17122" t="1210"/>
          <a:stretch/>
        </p:blipFill>
        <p:spPr>
          <a:xfrm>
            <a:off x="0" y="12450"/>
            <a:ext cx="4682626" cy="5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882fea7fda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4065" y="4319484"/>
            <a:ext cx="1363475" cy="65343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882fea7fda_0_1"/>
          <p:cNvSpPr txBox="1"/>
          <p:nvPr/>
        </p:nvSpPr>
        <p:spPr>
          <a:xfrm>
            <a:off x="1646700" y="743900"/>
            <a:ext cx="58506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pt-BR" sz="15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DAECT</a:t>
            </a:r>
            <a:endParaRPr b="1" i="0" sz="150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91" name="Google Shape;291;g882fea7fda_0_1"/>
          <p:cNvSpPr txBox="1"/>
          <p:nvPr/>
        </p:nvSpPr>
        <p:spPr>
          <a:xfrm>
            <a:off x="1656600" y="3316925"/>
            <a:ext cx="5678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000" u="none" cap="none" strike="noStrike">
                <a:solidFill>
                  <a:srgbClr val="FFFF00"/>
                </a:solidFill>
                <a:latin typeface="Amatic SC"/>
                <a:ea typeface="Amatic SC"/>
                <a:cs typeface="Amatic SC"/>
                <a:sym typeface="Amatic SC"/>
              </a:rPr>
              <a:t>DIRETÓRIO ACADÊMICO </a:t>
            </a:r>
            <a:endParaRPr b="0" i="0" sz="2000" u="none" cap="none" strike="noStrike">
              <a:solidFill>
                <a:srgbClr val="FFFF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000" u="none" cap="none" strike="noStrike">
                <a:solidFill>
                  <a:srgbClr val="FFFF00"/>
                </a:solidFill>
                <a:latin typeface="Amatic SC"/>
                <a:ea typeface="Amatic SC"/>
                <a:cs typeface="Amatic SC"/>
                <a:sym typeface="Amatic SC"/>
              </a:rPr>
              <a:t>DA ESCOLA DE CIÊNCIAS E TECNOLOGIA DA UFRN</a:t>
            </a:r>
            <a:endParaRPr b="0" i="0" sz="2000" u="none" cap="none" strike="noStrike">
              <a:solidFill>
                <a:srgbClr val="FFFF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000" u="none" cap="none" strike="noStrike">
                <a:solidFill>
                  <a:srgbClr val="FFFF00"/>
                </a:solidFill>
                <a:latin typeface="Amatic SC"/>
                <a:ea typeface="Amatic SC"/>
                <a:cs typeface="Amatic SC"/>
                <a:sym typeface="Amatic SC"/>
              </a:rPr>
              <a:t>2020.1-2020.2</a:t>
            </a:r>
            <a:endParaRPr b="0" i="0" sz="2000" u="none" cap="none" strike="noStrike">
              <a:solidFill>
                <a:srgbClr val="FFFF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92" name="Google Shape;292;g882fea7fda_0_1"/>
          <p:cNvSpPr txBox="1"/>
          <p:nvPr/>
        </p:nvSpPr>
        <p:spPr>
          <a:xfrm>
            <a:off x="2135600" y="2648100"/>
            <a:ext cx="58506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pt-BR" sz="50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Gestão Organizar &amp; Agir</a:t>
            </a:r>
            <a:endParaRPr b="1" i="0" sz="50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93" name="Google Shape;293;g882fea7fda_0_1"/>
          <p:cNvPicPr preferRelativeResize="0"/>
          <p:nvPr/>
        </p:nvPicPr>
        <p:blipFill rotWithShape="1">
          <a:blip r:embed="rId3">
            <a:alphaModFix amt="12000"/>
          </a:blip>
          <a:srcRect b="8447" l="1689" r="-1690" t="1210"/>
          <a:stretch/>
        </p:blipFill>
        <p:spPr>
          <a:xfrm>
            <a:off x="4682625" y="16975"/>
            <a:ext cx="5767400" cy="51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e5b8dc410_0_0"/>
          <p:cNvSpPr txBox="1"/>
          <p:nvPr/>
        </p:nvSpPr>
        <p:spPr>
          <a:xfrm>
            <a:off x="235475" y="52437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PRIMEIRO DE TUDO. O QUE É O DAECT?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99" name="Google Shape;299;g6e5b8dc41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700" y="1579800"/>
            <a:ext cx="6979111" cy="28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6cd6457fa_0_7"/>
          <p:cNvSpPr txBox="1"/>
          <p:nvPr/>
        </p:nvSpPr>
        <p:spPr>
          <a:xfrm>
            <a:off x="768450" y="72267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Segundo o art.1 do Estatuto do Diretório Acadêmico da Escola de Ciências e Tecnologia – DAECT(2010), “O DAECT, é a entidade máxima de representação e coordenação dos estudantes da Escola de Ciências e Tecnologia da Universidade Federal do Rio Grande do Norte (UFRN).” 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Diretório Acadêmico é uma entidade muito valiosa pois ela é a representação dos estudantes do curso na ECT! Esta é responsável por facilitar a comunicação com a coordenação e professores para assim propor melhorias e ações, e adotar posturas que promovam o bem-estar dos alunos no espaço tanto acadêmico quanto pessoal. Além de defender os direitos dos estudantes tem o poder de voto em reuniões gerais na ECT (DAECT: Gestão Organizar &amp; Agir, 2019).</a:t>
            </a:r>
            <a:endParaRPr b="1" i="0" sz="1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6cd6457fa_0_13"/>
          <p:cNvSpPr txBox="1"/>
          <p:nvPr/>
        </p:nvSpPr>
        <p:spPr>
          <a:xfrm>
            <a:off x="305738" y="-65250"/>
            <a:ext cx="33903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membros do daect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0" name="Google Shape;310;g76cd6457fa_0_13"/>
          <p:cNvSpPr txBox="1"/>
          <p:nvPr/>
        </p:nvSpPr>
        <p:spPr>
          <a:xfrm>
            <a:off x="305750" y="583100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vamos de membros, existem 21 integrantes na gestão divididos em 6 diretorias, ademais presidente, vice-presidente duas secretarias gerais.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g76cd6457fa_0_13"/>
          <p:cNvPicPr preferRelativeResize="0"/>
          <p:nvPr/>
        </p:nvPicPr>
        <p:blipFill rotWithShape="1">
          <a:blip r:embed="rId3">
            <a:alphaModFix/>
          </a:blip>
          <a:srcRect b="36330" l="19226" r="24948" t="25934"/>
          <a:stretch/>
        </p:blipFill>
        <p:spPr>
          <a:xfrm>
            <a:off x="1049525" y="3212525"/>
            <a:ext cx="3327002" cy="168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76cd6457fa_0_13"/>
          <p:cNvPicPr preferRelativeResize="0"/>
          <p:nvPr/>
        </p:nvPicPr>
        <p:blipFill rotWithShape="1">
          <a:blip r:embed="rId4">
            <a:alphaModFix/>
          </a:blip>
          <a:srcRect b="28048" l="19855" r="21227" t="25156"/>
          <a:stretch/>
        </p:blipFill>
        <p:spPr>
          <a:xfrm>
            <a:off x="4618213" y="3177500"/>
            <a:ext cx="2949327" cy="175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76cd6457fa_0_13"/>
          <p:cNvPicPr preferRelativeResize="0"/>
          <p:nvPr/>
        </p:nvPicPr>
        <p:blipFill rotWithShape="1">
          <a:blip r:embed="rId5">
            <a:alphaModFix/>
          </a:blip>
          <a:srcRect b="24778" l="10768" r="17392" t="31327"/>
          <a:stretch/>
        </p:blipFill>
        <p:spPr>
          <a:xfrm>
            <a:off x="2314125" y="1224649"/>
            <a:ext cx="4062275" cy="18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6cd6457fa_0_24"/>
          <p:cNvSpPr txBox="1"/>
          <p:nvPr/>
        </p:nvSpPr>
        <p:spPr>
          <a:xfrm>
            <a:off x="446175" y="18972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diretoria</a:t>
            </a: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administrativa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19" name="Google Shape;319;g76cd6457f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225" y="1197850"/>
            <a:ext cx="3197875" cy="31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6cd6457fa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500" y="1197850"/>
            <a:ext cx="3197876" cy="31978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76cd6457fa_0_24"/>
          <p:cNvSpPr txBox="1"/>
          <p:nvPr/>
        </p:nvSpPr>
        <p:spPr>
          <a:xfrm>
            <a:off x="1106863" y="4449450"/>
            <a:ext cx="2850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MAYRON FARIAS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PRESIDENTE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g76cd6457fa_0_24"/>
          <p:cNvSpPr txBox="1"/>
          <p:nvPr/>
        </p:nvSpPr>
        <p:spPr>
          <a:xfrm>
            <a:off x="4692500" y="4449450"/>
            <a:ext cx="3450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EMELYN FREIRE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VICE-PRESIDENTA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Google Shape;323;g76cd6457fa_0_24"/>
          <p:cNvSpPr txBox="1"/>
          <p:nvPr/>
        </p:nvSpPr>
        <p:spPr>
          <a:xfrm>
            <a:off x="2389050" y="4693800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cd6457fa_0_32"/>
          <p:cNvSpPr txBox="1"/>
          <p:nvPr/>
        </p:nvSpPr>
        <p:spPr>
          <a:xfrm>
            <a:off x="446175" y="18972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diretoria administrativa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29" name="Google Shape;329;g76cd6457f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962" y="1251800"/>
            <a:ext cx="3144426" cy="3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76cd6457fa_0_32"/>
          <p:cNvSpPr txBox="1"/>
          <p:nvPr/>
        </p:nvSpPr>
        <p:spPr>
          <a:xfrm>
            <a:off x="1106875" y="4449450"/>
            <a:ext cx="285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RAFAELA AUGUSTA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1ª SECRETÁRIA GERAL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1" name="Google Shape;331;g76cd6457fa_0_32"/>
          <p:cNvSpPr txBox="1"/>
          <p:nvPr/>
        </p:nvSpPr>
        <p:spPr>
          <a:xfrm>
            <a:off x="4692500" y="4449450"/>
            <a:ext cx="345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FERNANDA BRITO</a:t>
            </a: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2ª SECRETÁRIA GERAL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2" name="Google Shape;332;g76cd6457fa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463" y="1220812"/>
            <a:ext cx="3206374" cy="320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6cd6457fa_0_86"/>
          <p:cNvSpPr txBox="1"/>
          <p:nvPr/>
        </p:nvSpPr>
        <p:spPr>
          <a:xfrm>
            <a:off x="446175" y="18972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diretoria de eventos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38" name="Google Shape;338;g76cd6457fa_0_86"/>
          <p:cNvSpPr txBox="1"/>
          <p:nvPr/>
        </p:nvSpPr>
        <p:spPr>
          <a:xfrm>
            <a:off x="249875" y="4345675"/>
            <a:ext cx="285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BEATRIZ MARQUES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DIRETORA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9" name="Google Shape;339;g76cd6457fa_0_86"/>
          <p:cNvSpPr txBox="1"/>
          <p:nvPr/>
        </p:nvSpPr>
        <p:spPr>
          <a:xfrm>
            <a:off x="2803613" y="4345675"/>
            <a:ext cx="345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FELIPE NETO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1º </a:t>
            </a: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SECRETÁRIO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0" name="Google Shape;340;g76cd6457fa_0_86"/>
          <p:cNvPicPr preferRelativeResize="0"/>
          <p:nvPr/>
        </p:nvPicPr>
        <p:blipFill rotWithShape="1">
          <a:blip r:embed="rId3">
            <a:alphaModFix/>
          </a:blip>
          <a:srcRect b="28264" l="0" r="0" t="8842"/>
          <a:stretch/>
        </p:blipFill>
        <p:spPr>
          <a:xfrm>
            <a:off x="586475" y="1163199"/>
            <a:ext cx="2354575" cy="30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76cd6457fa_0_86"/>
          <p:cNvPicPr preferRelativeResize="0"/>
          <p:nvPr/>
        </p:nvPicPr>
        <p:blipFill rotWithShape="1">
          <a:blip r:embed="rId4">
            <a:alphaModFix/>
          </a:blip>
          <a:srcRect b="28093" l="5006" r="0" t="0"/>
          <a:stretch/>
        </p:blipFill>
        <p:spPr>
          <a:xfrm>
            <a:off x="3394726" y="1163200"/>
            <a:ext cx="2546139" cy="30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76cd6457fa_0_86"/>
          <p:cNvPicPr preferRelativeResize="0"/>
          <p:nvPr/>
        </p:nvPicPr>
        <p:blipFill rotWithShape="1">
          <a:blip r:embed="rId5">
            <a:alphaModFix/>
          </a:blip>
          <a:srcRect b="0" l="8191" r="8224" t="0"/>
          <a:stretch/>
        </p:blipFill>
        <p:spPr>
          <a:xfrm>
            <a:off x="6293650" y="1163200"/>
            <a:ext cx="2546150" cy="3046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76cd6457fa_0_86"/>
          <p:cNvSpPr txBox="1"/>
          <p:nvPr/>
        </p:nvSpPr>
        <p:spPr>
          <a:xfrm>
            <a:off x="5693700" y="4345675"/>
            <a:ext cx="345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EVELYN BEATRIZ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2ª SECRETÁRIA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73763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6cd6457fa_0_99"/>
          <p:cNvSpPr txBox="1"/>
          <p:nvPr/>
        </p:nvSpPr>
        <p:spPr>
          <a:xfrm>
            <a:off x="446175" y="189725"/>
            <a:ext cx="72618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diretoria de pesquisa e extensão</a:t>
            </a:r>
            <a:endParaRPr b="1" i="0" sz="4800" u="none" cap="none" strike="noStrike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9" name="Google Shape;349;g76cd6457fa_0_99"/>
          <p:cNvSpPr txBox="1"/>
          <p:nvPr/>
        </p:nvSpPr>
        <p:spPr>
          <a:xfrm>
            <a:off x="267800" y="4343600"/>
            <a:ext cx="285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JAYANA MEDEIROS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DIRETORA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g76cd6457fa_0_99"/>
          <p:cNvSpPr txBox="1"/>
          <p:nvPr/>
        </p:nvSpPr>
        <p:spPr>
          <a:xfrm>
            <a:off x="5809500" y="4343600"/>
            <a:ext cx="345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ENZO RANGEL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2º </a:t>
            </a: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SECRETÁRIO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1" name="Google Shape;351;g76cd6457fa_0_99"/>
          <p:cNvPicPr preferRelativeResize="0"/>
          <p:nvPr/>
        </p:nvPicPr>
        <p:blipFill rotWithShape="1">
          <a:blip r:embed="rId3">
            <a:alphaModFix/>
          </a:blip>
          <a:srcRect b="16590" l="0" r="0" t="0"/>
          <a:stretch/>
        </p:blipFill>
        <p:spPr>
          <a:xfrm>
            <a:off x="3318775" y="1426975"/>
            <a:ext cx="2619729" cy="29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76cd6457fa_0_99"/>
          <p:cNvPicPr preferRelativeResize="0"/>
          <p:nvPr/>
        </p:nvPicPr>
        <p:blipFill rotWithShape="1">
          <a:blip r:embed="rId4">
            <a:alphaModFix/>
          </a:blip>
          <a:srcRect b="0" l="14383" r="0" t="0"/>
          <a:stretch/>
        </p:blipFill>
        <p:spPr>
          <a:xfrm>
            <a:off x="392625" y="1426987"/>
            <a:ext cx="2497174" cy="291661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76cd6457fa_0_99"/>
          <p:cNvSpPr txBox="1"/>
          <p:nvPr/>
        </p:nvSpPr>
        <p:spPr>
          <a:xfrm>
            <a:off x="2870500" y="4343600"/>
            <a:ext cx="345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VITÓRIA GOMES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1ª SECRETÁRIA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g76cd6457fa_0_99"/>
          <p:cNvPicPr preferRelativeResize="0"/>
          <p:nvPr/>
        </p:nvPicPr>
        <p:blipFill rotWithShape="1">
          <a:blip r:embed="rId5">
            <a:alphaModFix/>
          </a:blip>
          <a:srcRect b="0" l="11535" r="0" t="0"/>
          <a:stretch/>
        </p:blipFill>
        <p:spPr>
          <a:xfrm>
            <a:off x="6281750" y="1426975"/>
            <a:ext cx="2497174" cy="291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